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6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22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05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78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270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8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387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78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948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68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8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8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53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1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0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54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6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04F2A9-45CF-4127-998C-339E4D60F810}" type="datetimeFigureOut">
              <a:rPr lang="ru-RU" smtClean="0"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0619F3-88F8-42B8-8E9A-3295EF0F6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45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Взаимодействие специалистов при сопровождении детей с ОВЗ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ГАУДПО ЛО «ИРО»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3561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Учитель-логопед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1613" y="2441986"/>
            <a:ext cx="9601196" cy="3874945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устанавливает клинико-педагогический диагноз речевого нарушения;</a:t>
            </a:r>
          </a:p>
          <a:p>
            <a:r>
              <a:rPr lang="ru-RU" b="1" dirty="0" smtClean="0"/>
              <a:t> </a:t>
            </a:r>
            <a:r>
              <a:rPr lang="ru-RU" b="1" dirty="0"/>
              <a:t>разрабатывает программы или перспективные планы коррекционно-логопедического обучения детей, нуждающихся в логопедической помощи;</a:t>
            </a:r>
          </a:p>
          <a:p>
            <a:pPr lvl="0"/>
            <a:r>
              <a:rPr lang="ru-RU" b="1" dirty="0"/>
              <a:t>проводит групповые и индивидуальные занятия по коррекции нарушений устной и письменной речи учащихся (с использованием программного материала учебных дисциплин гуманитарного цикла);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18042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Учитель-логопед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8715"/>
          </a:xfrm>
        </p:spPr>
        <p:txBody>
          <a:bodyPr/>
          <a:lstStyle/>
          <a:p>
            <a:pPr lvl="0"/>
            <a:r>
              <a:rPr lang="ru-RU" b="1" dirty="0"/>
              <a:t>совместно с учителем инклюзивного класса, дефектологом, </a:t>
            </a:r>
            <a:r>
              <a:rPr lang="ru-RU" b="1" dirty="0" err="1"/>
              <a:t>тьютором</a:t>
            </a:r>
            <a:r>
              <a:rPr lang="ru-RU" b="1" dirty="0"/>
              <a:t> проводит работу, основной целью которой является соблюдение в классе правильного речевого режима, обогащение и систематизация словарного запаса учащихся в соответствии с учебными предметами, развитие коммуникативных умений;</a:t>
            </a:r>
          </a:p>
          <a:p>
            <a:pPr lvl="0"/>
            <a:r>
              <a:rPr lang="ru-RU" b="1" dirty="0"/>
              <a:t>проводит консультативную и просветительскую работу с учителями и родителями учащихся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2409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Тьютор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/>
              <a:t>Взаимодействие в процессе обучения детей;</a:t>
            </a:r>
          </a:p>
          <a:p>
            <a:pPr lvl="0"/>
            <a:r>
              <a:rPr lang="ru-RU" sz="3600" b="1" dirty="0"/>
              <a:t>Взаимодействие в процессе социализации ребенка;</a:t>
            </a:r>
          </a:p>
          <a:p>
            <a:pPr lvl="0"/>
            <a:r>
              <a:rPr lang="ru-RU" sz="3600" b="1" dirty="0"/>
              <a:t>Взаимодействие в процессе работы с родителями «особого ребенка».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6235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Тьютор</a:t>
            </a:r>
            <a:r>
              <a:rPr lang="ru-RU" b="1" dirty="0" smtClean="0">
                <a:solidFill>
                  <a:srgbClr val="FF0000"/>
                </a:solidFill>
              </a:rPr>
              <a:t> на уроке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10086190" cy="3574927"/>
          </a:xfrm>
        </p:spPr>
        <p:txBody>
          <a:bodyPr>
            <a:noAutofit/>
          </a:bodyPr>
          <a:lstStyle/>
          <a:p>
            <a:r>
              <a:rPr lang="ru-RU" sz="2800" b="1" dirty="0"/>
              <a:t>индивидуальная помощь педагога сопровождения другим учащимся класса;</a:t>
            </a:r>
          </a:p>
          <a:p>
            <a:r>
              <a:rPr lang="ru-RU" sz="2800" b="1" dirty="0"/>
              <a:t>	проведение части урока;</a:t>
            </a:r>
          </a:p>
          <a:p>
            <a:r>
              <a:rPr lang="ru-RU" sz="2800" b="1" dirty="0" smtClean="0"/>
              <a:t>при </a:t>
            </a:r>
            <a:r>
              <a:rPr lang="ru-RU" sz="2800" b="1" dirty="0"/>
              <a:t>организации работы на уроке по подгруппам — работа с одной из подгрупп;</a:t>
            </a:r>
          </a:p>
          <a:p>
            <a:r>
              <a:rPr lang="ru-RU" sz="2800" b="1" dirty="0" smtClean="0"/>
              <a:t>помощь </a:t>
            </a:r>
            <a:r>
              <a:rPr lang="ru-RU" sz="2800" b="1" dirty="0"/>
              <a:t>всем детям при реализации какого-либо проекта на уроке.</a:t>
            </a:r>
          </a:p>
        </p:txBody>
      </p:sp>
    </p:spTree>
    <p:extLst>
      <p:ext uri="{BB962C8B-B14F-4D97-AF65-F5344CB8AC3E}">
        <p14:creationId xmlns:p14="http://schemas.microsoft.com/office/powerpoint/2010/main" val="335036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учитель — </a:t>
            </a:r>
            <a:r>
              <a:rPr lang="ru-RU" b="1" dirty="0" err="1">
                <a:solidFill>
                  <a:srgbClr val="FF0000"/>
                </a:solidFill>
              </a:rPr>
              <a:t>тьютор</a:t>
            </a:r>
            <a:r>
              <a:rPr lang="ru-RU" b="1" dirty="0">
                <a:solidFill>
                  <a:srgbClr val="FF0000"/>
                </a:solidFill>
              </a:rPr>
              <a:t> — дефектолог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976" y="2409713"/>
            <a:ext cx="10241279" cy="394805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/>
              <a:t>разработка индивидуального образовательного плана для ребенка с ОВЗ;</a:t>
            </a:r>
          </a:p>
          <a:p>
            <a:r>
              <a:rPr lang="ru-RU" b="1" dirty="0" smtClean="0"/>
              <a:t> </a:t>
            </a:r>
            <a:r>
              <a:rPr lang="ru-RU" b="1" dirty="0"/>
              <a:t>постановка цели и конкретных задач в организации помощи ребенку при освоении им образовательной программы;</a:t>
            </a:r>
          </a:p>
          <a:p>
            <a:pPr lvl="0"/>
            <a:r>
              <a:rPr lang="ru-RU" b="1" dirty="0"/>
              <a:t>решение вопросов о способе и средствах подачи и закрепления нового материала с учетом особенностей познавательной деятельности конкретного ребенка или группы детей, составление и оформление индивидуальных карточек с заданиями;</a:t>
            </a:r>
          </a:p>
          <a:p>
            <a:r>
              <a:rPr lang="ru-RU" b="1" dirty="0"/>
              <a:t>планирование системы уроков, включая проектную деятельность;</a:t>
            </a:r>
          </a:p>
          <a:p>
            <a:pPr lvl="0"/>
            <a:r>
              <a:rPr lang="ru-RU" b="1" dirty="0"/>
              <a:t>совместное решение вопросов преподавания и оценки успешности учебной деятельности «особых» детей в инклюзивных классах на методических совещаниях, составление методических рекомендаций; </a:t>
            </a:r>
          </a:p>
          <a:p>
            <a:pPr lvl="0"/>
            <a:r>
              <a:rPr lang="ru-RU" b="1" dirty="0"/>
              <a:t>помощь учителю в оформлении методических пособий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86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127" y="982132"/>
            <a:ext cx="10348857" cy="1303867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Тьютор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процессе социализации ребенка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6442"/>
          </a:xfrm>
        </p:spPr>
        <p:txBody>
          <a:bodyPr>
            <a:normAutofit/>
          </a:bodyPr>
          <a:lstStyle/>
          <a:p>
            <a:r>
              <a:rPr lang="ru-RU" b="1" dirty="0"/>
              <a:t>помощь в инициации и построении контактов с другими детьми, с учителями и другими специалистами; </a:t>
            </a:r>
            <a:endParaRPr lang="ru-RU" b="1" dirty="0" smtClean="0"/>
          </a:p>
          <a:p>
            <a:r>
              <a:rPr lang="ru-RU" b="1" dirty="0" smtClean="0"/>
              <a:t>развитие </a:t>
            </a:r>
            <a:r>
              <a:rPr lang="ru-RU" b="1" dirty="0"/>
              <a:t>коммуникативных навыков и возможностей, формирование направленности на других детей; </a:t>
            </a:r>
            <a:endParaRPr lang="ru-RU" b="1" dirty="0" smtClean="0"/>
          </a:p>
          <a:p>
            <a:r>
              <a:rPr lang="ru-RU" b="1" dirty="0" smtClean="0"/>
              <a:t>помощь </a:t>
            </a:r>
            <a:r>
              <a:rPr lang="ru-RU" b="1" dirty="0"/>
              <a:t>в формировании психологического климата класса, доброжелательных, дружеских взаимоотношений между детьми и адекватных форм коммуникаций друг с другом и с «особым» ребенком.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812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Тьютор</a:t>
            </a:r>
            <a:r>
              <a:rPr lang="ru-RU" b="1" dirty="0" smtClean="0">
                <a:solidFill>
                  <a:srgbClr val="FF0000"/>
                </a:solidFill>
              </a:rPr>
              <a:t> в процессе социализации 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10075432" cy="3671746"/>
          </a:xfrm>
        </p:spPr>
        <p:txBody>
          <a:bodyPr/>
          <a:lstStyle/>
          <a:p>
            <a:pPr lvl="0"/>
            <a:r>
              <a:rPr lang="ru-RU" b="1" dirty="0"/>
              <a:t>С учителем (классным руководителем) и воспитателем ГПД педагог </a:t>
            </a:r>
            <a:r>
              <a:rPr lang="ru-RU" b="1" dirty="0" smtClean="0"/>
              <a:t> </a:t>
            </a:r>
            <a:r>
              <a:rPr lang="ru-RU" b="1" dirty="0"/>
              <a:t>сопровождения планирует и проводит праздники, коллективные творческие дела, экскурсии и т. д.</a:t>
            </a:r>
          </a:p>
          <a:p>
            <a:pPr lvl="0"/>
            <a:r>
              <a:rPr lang="ru-RU" b="1" dirty="0"/>
              <a:t>С учителем и психологом — наблюдает, обсуждает и оценивает социальную ситуацию в классе, вырабатывает стратегию дальнейшей работы по формированию сплоченности в детской группе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9068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Формы совместной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b="1" dirty="0"/>
              <a:t>проведение в классе структурированного занятия «Круг» в начале дня;</a:t>
            </a:r>
          </a:p>
          <a:p>
            <a:pPr lvl="0"/>
            <a:r>
              <a:rPr lang="ru-RU" sz="2800" b="1" dirty="0"/>
              <a:t>проведение игровых перемен, включение «особого ребенка» в сферу общения всех детей;</a:t>
            </a:r>
          </a:p>
          <a:p>
            <a:pPr lvl="0"/>
            <a:r>
              <a:rPr lang="ru-RU" sz="2800" b="1" dirty="0" err="1" smtClean="0"/>
              <a:t>внеучебные</a:t>
            </a:r>
            <a:r>
              <a:rPr lang="ru-RU" sz="2800" b="1" dirty="0" smtClean="0"/>
              <a:t> </a:t>
            </a:r>
            <a:r>
              <a:rPr lang="ru-RU" sz="2800" b="1" dirty="0"/>
              <a:t>и внеклассные мероприятия: реализация совместных проектов, экскурсии, праздники и др.</a:t>
            </a:r>
          </a:p>
        </p:txBody>
      </p:sp>
    </p:spTree>
    <p:extLst>
      <p:ext uri="{BB962C8B-B14F-4D97-AF65-F5344CB8AC3E}">
        <p14:creationId xmlns:p14="http://schemas.microsoft.com/office/powerpoint/2010/main" val="1562050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Тьютор</a:t>
            </a:r>
            <a:r>
              <a:rPr lang="ru-RU" b="1" dirty="0" smtClean="0">
                <a:solidFill>
                  <a:srgbClr val="FF0000"/>
                </a:solidFill>
              </a:rPr>
              <a:t> - родитель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/>
              <a:t>Координация действий педагогов и родителей в процессе помощи ребенку в освоении образовательной программы и социализации,</a:t>
            </a:r>
          </a:p>
          <a:p>
            <a:pPr lvl="0"/>
            <a:r>
              <a:rPr lang="ru-RU" sz="3200" b="1" dirty="0"/>
              <a:t>Разъяснение способа подачи учебного материала и его закрепления дома, разработка памяток для совместной работы родителей и детей.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39683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Тьютор</a:t>
            </a:r>
            <a:r>
              <a:rPr lang="ru-RU" b="1" dirty="0" smtClean="0">
                <a:solidFill>
                  <a:srgbClr val="FF0000"/>
                </a:solidFill>
              </a:rPr>
              <a:t> - родитель - педагог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462" y="2474259"/>
            <a:ext cx="10219764" cy="3636085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/>
              <a:t>помощь ребенку с особенностями развития в адаптации к школьной среде, группе условно «нормально» развивающихся сверстников;</a:t>
            </a:r>
          </a:p>
          <a:p>
            <a:pPr lvl="0"/>
            <a:r>
              <a:rPr lang="ru-RU" b="1" dirty="0"/>
              <a:t>помощь всему классу в создании атмосферы благожелательности, принятия друг друга независимо от физических, личностных и интеллектуальных особенностей;</a:t>
            </a:r>
          </a:p>
          <a:p>
            <a:pPr lvl="0"/>
            <a:r>
              <a:rPr lang="ru-RU" b="1" dirty="0"/>
              <a:t>помощь родителям в понимании собственной роли в инклюзивном образовательном пространстве;</a:t>
            </a:r>
          </a:p>
          <a:p>
            <a:pPr lvl="0"/>
            <a:r>
              <a:rPr lang="ru-RU" b="1" dirty="0"/>
              <a:t>помощь учителю в освоении нового вида профессиональной деятельности.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5962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Характеристики команды специалистов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74259"/>
            <a:ext cx="9838764" cy="359305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/>
              <a:t>общие ценностные ориентиры в профессиональной деятельности и в вопросе о включении детей с ОВЗ в среду школы — в частности;</a:t>
            </a:r>
          </a:p>
          <a:p>
            <a:pPr lvl="0"/>
            <a:r>
              <a:rPr lang="ru-RU" b="1" dirty="0"/>
              <a:t>профессиональная и личностная поддержка друг друга;</a:t>
            </a:r>
          </a:p>
          <a:p>
            <a:pPr lvl="0"/>
            <a:r>
              <a:rPr lang="ru-RU" b="1" dirty="0"/>
              <a:t>единый философский и методологический подход в работе со всеми участниками образовательного процесса;</a:t>
            </a:r>
          </a:p>
          <a:p>
            <a:pPr lvl="0"/>
            <a:r>
              <a:rPr lang="ru-RU" b="1" dirty="0" err="1"/>
              <a:t>взаимодополняемость</a:t>
            </a:r>
            <a:r>
              <a:rPr lang="ru-RU" b="1" dirty="0"/>
              <a:t> профессиональных позиций и знаний специалистов в подходе к ребенку и его семье, их тесное сотрудничество на разных этапах работы;</a:t>
            </a:r>
          </a:p>
          <a:p>
            <a:pPr lvl="0"/>
            <a:r>
              <a:rPr lang="ru-RU" b="1" dirty="0"/>
              <a:t>единый профессиональный язык;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218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Учитель – другие специалисты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824" y="2355925"/>
            <a:ext cx="10520978" cy="394805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/>
              <a:t>Сиюминутные проблемы обучения (кратковременное ухудшение усвоения программы обучения: навыков письма, чтения, поведения), которые вызывают тревогу у педагога, но, в связи со своей незначительной продолжительностью, не являются задачей консилиума в целом и психолога, в частности;</a:t>
            </a:r>
          </a:p>
          <a:p>
            <a:pPr lvl="0"/>
            <a:r>
              <a:rPr lang="ru-RU" b="1" dirty="0"/>
              <a:t>Кратковременные проблемы поведения, связанные, в первую очередь, с ситуацией в семье, с начинающимся заболеванием ребенка (а не с постоянным его болезненным состоянием, «отклоняющимся» психическим статусом, которые, естественно, являются задачей углубленного обследования всеми специалистами);</a:t>
            </a:r>
          </a:p>
          <a:p>
            <a:pPr lvl="0"/>
            <a:r>
              <a:rPr lang="ru-RU" b="1" dirty="0" smtClean="0"/>
              <a:t>Разработка </a:t>
            </a:r>
            <a:r>
              <a:rPr lang="ru-RU" b="1" dirty="0"/>
              <a:t>программ, воспитательных мер в рамках учебно-воспитательного процесса, рекомендуемых классному руководителю, </a:t>
            </a:r>
            <a:r>
              <a:rPr lang="ru-RU" b="1" dirty="0" smtClean="0"/>
              <a:t>учителю-предметнику </a:t>
            </a:r>
            <a:r>
              <a:rPr lang="ru-RU" b="1" dirty="0"/>
              <a:t>и другим участникам образовательного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38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3712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Учитель- координатор — специалисты психолого- </a:t>
            </a:r>
            <a:r>
              <a:rPr lang="ru-RU" sz="3200" b="1" dirty="0" smtClean="0">
                <a:solidFill>
                  <a:srgbClr val="FF0000"/>
                </a:solidFill>
              </a:rPr>
              <a:t>медико-педагогического </a:t>
            </a:r>
            <a:r>
              <a:rPr lang="ru-RU" sz="3200" b="1" dirty="0">
                <a:solidFill>
                  <a:srgbClr val="FF0000"/>
                </a:solidFill>
              </a:rPr>
              <a:t>сопровождения инклюзивного класса — родители ребенка с ОВЗ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308" y="2431228"/>
            <a:ext cx="10779163" cy="4109421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800" b="1" dirty="0"/>
              <a:t>Определение специальных образовательных потребностей ребенка с ОВЗ (по заключению ПМПК, по результатам оценки состояния ребенка специалистами </a:t>
            </a:r>
            <a:r>
              <a:rPr lang="ru-RU" sz="1800" b="1" dirty="0" err="1"/>
              <a:t>ПМПк</a:t>
            </a:r>
            <a:r>
              <a:rPr lang="ru-RU" sz="1800" b="1" dirty="0"/>
              <a:t>);</a:t>
            </a:r>
          </a:p>
          <a:p>
            <a:pPr>
              <a:lnSpc>
                <a:spcPct val="70000"/>
              </a:lnSpc>
            </a:pPr>
            <a:r>
              <a:rPr lang="ru-RU" sz="1800" b="1" dirty="0"/>
              <a:t>Анализ и оценка имеющихся ресурсов, определение необходимости привлечения дополнительных внутренних и внешних ресурсов;</a:t>
            </a:r>
          </a:p>
          <a:p>
            <a:pPr>
              <a:lnSpc>
                <a:spcPct val="70000"/>
              </a:lnSpc>
            </a:pPr>
            <a:r>
              <a:rPr lang="ru-RU" sz="1800" b="1" dirty="0"/>
              <a:t>Определение режима пребывания ребенка в школе в адаптационный и последующий периоды;</a:t>
            </a:r>
          </a:p>
          <a:p>
            <a:pPr>
              <a:lnSpc>
                <a:spcPct val="70000"/>
              </a:lnSpc>
            </a:pPr>
            <a:r>
              <a:rPr lang="ru-RU" sz="1800" b="1" dirty="0"/>
              <a:t>Создание «</a:t>
            </a:r>
            <a:r>
              <a:rPr lang="ru-RU" sz="1800" b="1" dirty="0" err="1"/>
              <a:t>безбарьерной</a:t>
            </a:r>
            <a:r>
              <a:rPr lang="ru-RU" sz="1800" b="1" dirty="0"/>
              <a:t>» среды: оборудование класса и прилегающих помещений, необходимыми приспособлениями, мебелью, дидактическими материалами;</a:t>
            </a:r>
          </a:p>
          <a:p>
            <a:pPr>
              <a:lnSpc>
                <a:spcPct val="70000"/>
              </a:lnSpc>
            </a:pPr>
            <a:r>
              <a:rPr lang="ru-RU" sz="1800" b="1" dirty="0"/>
              <a:t>Определение общей стратегии и тактик команды в организации образовательного процесса, психолого-педагогическом сопровождении инклюзивного класса;</a:t>
            </a:r>
          </a:p>
          <a:p>
            <a:pPr>
              <a:lnSpc>
                <a:spcPct val="70000"/>
              </a:lnSpc>
            </a:pPr>
            <a:r>
              <a:rPr lang="ru-RU" sz="1800" b="1" dirty="0"/>
              <a:t>Постановка конкретных целей и задач, определение регламента взаимодействия специалистов в направлениях «социализация», «освоение образовательной программы» на определенный период;</a:t>
            </a:r>
          </a:p>
          <a:p>
            <a:pPr>
              <a:lnSpc>
                <a:spcPct val="70000"/>
              </a:lnSpc>
            </a:pPr>
            <a:r>
              <a:rPr lang="ru-RU" sz="1800" b="1" dirty="0"/>
              <a:t>Оценка динамики развития и учебных достижений ребенка с ОВЗ, выявление наиболее эффективных тактик и подходов в организации образовательного процесса и психолого-педагогического сопровождения</a:t>
            </a:r>
          </a:p>
          <a:p>
            <a:pPr>
              <a:lnSpc>
                <a:spcPct val="70000"/>
              </a:lnSpc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682881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Учитель-координатор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377440"/>
            <a:ext cx="10316584" cy="391578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70000"/>
              </a:lnSpc>
            </a:pPr>
            <a:r>
              <a:rPr lang="ru-RU" b="1" dirty="0"/>
              <a:t>Формирование расписания учебных — в том числе коррекционно-развивающих и </a:t>
            </a:r>
            <a:r>
              <a:rPr lang="ru-RU" b="1" dirty="0" err="1"/>
              <a:t>внеучебных</a:t>
            </a:r>
            <a:r>
              <a:rPr lang="ru-RU" b="1" dirty="0"/>
              <a:t> занятий ребенка с ОВЗ с учетом требований СанПиН;</a:t>
            </a:r>
          </a:p>
          <a:p>
            <a:pPr>
              <a:lnSpc>
                <a:spcPct val="70000"/>
              </a:lnSpc>
            </a:pPr>
            <a:r>
              <a:rPr lang="ru-RU" b="1" dirty="0"/>
              <a:t>организация «</a:t>
            </a:r>
            <a:r>
              <a:rPr lang="ru-RU" b="1" dirty="0" err="1"/>
              <a:t>миниконсилиумов</a:t>
            </a:r>
            <a:r>
              <a:rPr lang="ru-RU" b="1" dirty="0"/>
              <a:t>», экстренных заседаний </a:t>
            </a:r>
            <a:r>
              <a:rPr lang="ru-RU" b="1" dirty="0" err="1"/>
              <a:t>ПМПк</a:t>
            </a:r>
            <a:r>
              <a:rPr lang="ru-RU" b="1" dirty="0"/>
              <a:t> по запросу учителя;</a:t>
            </a:r>
          </a:p>
          <a:p>
            <a:pPr>
              <a:lnSpc>
                <a:spcPct val="70000"/>
              </a:lnSpc>
            </a:pPr>
            <a:r>
              <a:rPr lang="ru-RU" b="1" dirty="0"/>
              <a:t>обеспечение класса, конкретных обучающихся необходимыми учебными и дидактическими материалами;</a:t>
            </a:r>
          </a:p>
          <a:p>
            <a:pPr>
              <a:lnSpc>
                <a:spcPct val="70000"/>
              </a:lnSpc>
            </a:pPr>
            <a:r>
              <a:rPr lang="ru-RU" b="1" dirty="0"/>
              <a:t>включение в систему повышения профессиональной компетентности — обучающие семинары, проекты окружного и городского уровня, курсы повышения квалификации по направлению «инклюзивное образование»;</a:t>
            </a:r>
          </a:p>
          <a:p>
            <a:pPr>
              <a:lnSpc>
                <a:spcPct val="70000"/>
              </a:lnSpc>
            </a:pPr>
            <a:r>
              <a:rPr lang="ru-RU" b="1" dirty="0"/>
              <a:t>поиск необходимых информационных ресурсов по вопросам обучения и воспитания детей с ограниченными возможностями здоровья, определенными нарушениями;</a:t>
            </a:r>
          </a:p>
          <a:p>
            <a:pPr>
              <a:lnSpc>
                <a:spcPct val="70000"/>
              </a:lnSpc>
            </a:pPr>
            <a:r>
              <a:rPr lang="ru-RU" b="1" dirty="0"/>
              <a:t>разработка и внедрение в практику новых технологий организации образовательного процесса, учебных и дидактических материалов, трансляция результатов инновационной профессиональной деятельности;</a:t>
            </a:r>
          </a:p>
          <a:p>
            <a:pPr>
              <a:lnSpc>
                <a:spcPct val="70000"/>
              </a:lnSpc>
            </a:pPr>
            <a:r>
              <a:rPr lang="ru-RU" b="1" dirty="0"/>
              <a:t>взаимодействие со специалистами ОМЦ, ППМС-центра, ресурсных центров по развитию инклюзивного образования по вопросам методического и психолого-педагогического сопровождения;</a:t>
            </a:r>
          </a:p>
          <a:p>
            <a:pPr>
              <a:lnSpc>
                <a:spcPct val="70000"/>
              </a:lnSpc>
            </a:pPr>
            <a:r>
              <a:rPr lang="ru-RU" b="1" dirty="0"/>
              <a:t> взаимодействие с общественными организациями по вопросам юридической поддержки, организации просветительских мероприятий для учащихся 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713995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Учитель-координатор – </a:t>
            </a:r>
            <a:r>
              <a:rPr lang="ru-RU" b="1" dirty="0" err="1">
                <a:solidFill>
                  <a:srgbClr val="FF0000"/>
                </a:solidFill>
              </a:rPr>
              <a:t>тьютор</a:t>
            </a:r>
            <a:r>
              <a:rPr lang="ru-RU" b="1" dirty="0">
                <a:solidFill>
                  <a:srgbClr val="FF0000"/>
                </a:solidFill>
              </a:rPr>
              <a:t> – родитель ребенка с ОВЗ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702" y="2355925"/>
            <a:ext cx="10929770" cy="3905026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Определение и реализация стратегии по формированию эффективного взаимодействия с родителями ребенка с ОВЗ на основе сотрудничества и разделения ответственности;</a:t>
            </a:r>
          </a:p>
          <a:p>
            <a:r>
              <a:rPr lang="ru-RU" b="1" dirty="0"/>
              <a:t>Определение наиболее адекватного режима и расписания фронтальных и индивидуальных занятий для ребенка с ОВЗ с учетом его возможностей, требований к максимальной учебной нагрузке;</a:t>
            </a:r>
          </a:p>
          <a:p>
            <a:r>
              <a:rPr lang="ru-RU" b="1" dirty="0"/>
              <a:t>Определение стратегии и тактик совместной помощи ребенку с ОВЗ (режим выполнения домашних заданий, единые требования учителя, </a:t>
            </a:r>
            <a:r>
              <a:rPr lang="ru-RU" b="1" dirty="0" err="1"/>
              <a:t>тьютора</a:t>
            </a:r>
            <a:r>
              <a:rPr lang="ru-RU" b="1" dirty="0"/>
              <a:t>, родителей; формирование у ребенка самостоятельности и ответственности, развитие творческих способностей в системе дополнительного образования и др.)</a:t>
            </a:r>
          </a:p>
        </p:txBody>
      </p:sp>
    </p:spTree>
    <p:extLst>
      <p:ext uri="{BB962C8B-B14F-4D97-AF65-F5344CB8AC3E}">
        <p14:creationId xmlns:p14="http://schemas.microsoft.com/office/powerpoint/2010/main" val="841056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Учитель — педагог- психолог — социальный педагог — </a:t>
            </a:r>
            <a:r>
              <a:rPr lang="ru-RU" sz="3200" b="1" dirty="0" err="1">
                <a:solidFill>
                  <a:srgbClr val="FF0000"/>
                </a:solidFill>
              </a:rPr>
              <a:t>тьютор</a:t>
            </a:r>
            <a:r>
              <a:rPr lang="ru-RU" sz="3200" b="1" dirty="0">
                <a:solidFill>
                  <a:srgbClr val="FF0000"/>
                </a:solidFill>
              </a:rPr>
              <a:t> - воспитатели ГПД — педагоги дополнительного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914" y="2398955"/>
            <a:ext cx="10413403" cy="382972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Планирование и организация предварительной работы, способствующей наиболее легкой адаптации ребенка в новой среде: предварительное знакомство с семьей, организация «Школы радости», знакомство с ребенком в детском саду или диагностическом классе и др.</a:t>
            </a:r>
          </a:p>
          <a:p>
            <a:r>
              <a:rPr lang="ru-RU" b="1" dirty="0"/>
              <a:t>Организация деятельности по облегчению адаптации ребенка с ОВЗ в школьной среде: наглядное расписание, визуальные поддержки с алгоритмом действий, дополнительная маркировка рабочего места и классной комнаты, фотоальбом с портретами педагогов и одноклассников и т. д.</a:t>
            </a:r>
          </a:p>
          <a:p>
            <a:r>
              <a:rPr lang="ru-RU" b="1" dirty="0"/>
              <a:t>Планирование и организация работы по формированию в классе атмосферы сотрудничества и взаимопомощи, толерантных установок всех участников образовательного процесса;</a:t>
            </a:r>
          </a:p>
          <a:p>
            <a:r>
              <a:rPr lang="ru-RU" b="1" dirty="0"/>
              <a:t>Защита прав ребенка с ОВЗ и его родителей, предотвращение конфликтных ситуаций среди детей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486707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Учитель – учитель-дефектолог – учитель-логопед - </a:t>
            </a:r>
            <a:r>
              <a:rPr lang="ru-RU" b="1" dirty="0" err="1">
                <a:solidFill>
                  <a:srgbClr val="FF0000"/>
                </a:solidFill>
              </a:rPr>
              <a:t>тьютор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854" y="2388199"/>
            <a:ext cx="10553251" cy="399108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Анализ требований ФГОС к планируемым результатам освоения образовательной программы на каждом этапе обучения; .</a:t>
            </a:r>
          </a:p>
          <a:p>
            <a:r>
              <a:rPr lang="ru-RU" b="1" dirty="0"/>
              <a:t>Разработка рабочей программы по предметам с учетом специальных условий, необходимых детям с ОВЗ;</a:t>
            </a:r>
          </a:p>
          <a:p>
            <a:r>
              <a:rPr lang="ru-RU" b="1" dirty="0"/>
              <a:t>Разработка, подбор и (или) адаптация учебных материалов для использования на фронтальных и индивидуальных учебных й коррекционно-развивающих занятиях;</a:t>
            </a:r>
          </a:p>
          <a:p>
            <a:r>
              <a:rPr lang="ru-RU" b="1" dirty="0"/>
              <a:t>Определение и использование наиболее эффективных подходов, приемов, методов для использования учителем на фронтальном уроке с целью наиболее полного включения ребенка с ОВЗ в учебный процесс, в том числе его мотивации;</a:t>
            </a:r>
          </a:p>
          <a:p>
            <a:r>
              <a:rPr lang="ru-RU" b="1" dirty="0"/>
              <a:t>Побор и использование наиболее эффективных для условий данного класса форм организации учебной деятельности обучающихся, в том числе ребенка (детей) с ОВЗ;</a:t>
            </a:r>
          </a:p>
          <a:p>
            <a:r>
              <a:rPr lang="ru-RU" b="1" dirty="0"/>
              <a:t>Определение содержания, форм, подходов к оцениванию учебных достижений ребенка с ОВЗ.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03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Учитель (</a:t>
            </a:r>
            <a:r>
              <a:rPr lang="ru-RU" b="1" dirty="0" err="1">
                <a:solidFill>
                  <a:srgbClr val="FF0000"/>
                </a:solidFill>
              </a:rPr>
              <a:t>кл</a:t>
            </a:r>
            <a:r>
              <a:rPr lang="ru-RU" b="1" dirty="0">
                <a:solidFill>
                  <a:srgbClr val="FF0000"/>
                </a:solidFill>
              </a:rPr>
              <a:t>. руководитель) – учителя-предметники - </a:t>
            </a:r>
            <a:r>
              <a:rPr lang="ru-RU" b="1" dirty="0" err="1">
                <a:solidFill>
                  <a:srgbClr val="FF0000"/>
                </a:solidFill>
              </a:rPr>
              <a:t>тьютор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28715"/>
          </a:xfrm>
        </p:spPr>
        <p:txBody>
          <a:bodyPr/>
          <a:lstStyle/>
          <a:p>
            <a:r>
              <a:rPr lang="ru-RU" b="1" dirty="0"/>
              <a:t>Выработка единых требований и подходов к детям с ОВЗ;</a:t>
            </a:r>
          </a:p>
          <a:p>
            <a:r>
              <a:rPr lang="ru-RU" b="1" dirty="0"/>
              <a:t>Обсуждение и реализация методов и приемов обучения ребенка с ОВЗ, апробированных «основным» учителем;</a:t>
            </a:r>
          </a:p>
          <a:p>
            <a:r>
              <a:rPr lang="ru-RU" b="1" dirty="0"/>
              <a:t>Организация совместной деятельности по включению детей с ОВЗ в школьное сообщество, развитию их творческих способностей, расширению контактов со сверстниками</a:t>
            </a:r>
          </a:p>
        </p:txBody>
      </p:sp>
    </p:spTree>
    <p:extLst>
      <p:ext uri="{BB962C8B-B14F-4D97-AF65-F5344CB8AC3E}">
        <p14:creationId xmlns:p14="http://schemas.microsoft.com/office/powerpoint/2010/main" val="2685036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Этапы работы команды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Формулирование запроса на решение проблемы учителем</a:t>
            </a:r>
          </a:p>
          <a:p>
            <a:r>
              <a:rPr lang="ru-RU" sz="2800" b="1" dirty="0" smtClean="0"/>
              <a:t>Совместное наблюдение и обсуждение плана</a:t>
            </a:r>
          </a:p>
          <a:p>
            <a:r>
              <a:rPr lang="ru-RU" sz="2800" b="1" dirty="0" smtClean="0"/>
              <a:t>Реализация плана действий</a:t>
            </a:r>
          </a:p>
          <a:p>
            <a:r>
              <a:rPr lang="ru-RU" sz="2800" b="1" dirty="0" smtClean="0"/>
              <a:t>Проведение </a:t>
            </a:r>
            <a:r>
              <a:rPr lang="ru-RU" sz="2800" b="1" dirty="0" err="1" smtClean="0"/>
              <a:t>ПМПк</a:t>
            </a:r>
            <a:r>
              <a:rPr lang="ru-RU" sz="2800" b="1" dirty="0" smtClean="0"/>
              <a:t>, привлечение внешних ресурсов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34496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Система условий обучения ребенка с ОВЗ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06931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Специальные условия</a:t>
            </a:r>
          </a:p>
          <a:p>
            <a:r>
              <a:rPr lang="ru-RU" b="1" dirty="0" smtClean="0"/>
              <a:t>Специальные образовательные потребности</a:t>
            </a:r>
          </a:p>
          <a:p>
            <a:r>
              <a:rPr lang="ru-RU" b="1" dirty="0" smtClean="0"/>
              <a:t>Привлекаемые ресурсы</a:t>
            </a:r>
          </a:p>
          <a:p>
            <a:r>
              <a:rPr lang="ru-RU" b="1" dirty="0" err="1" smtClean="0"/>
              <a:t>Безбарьерная</a:t>
            </a:r>
            <a:r>
              <a:rPr lang="ru-RU" b="1" dirty="0" smtClean="0"/>
              <a:t> среда</a:t>
            </a:r>
          </a:p>
          <a:p>
            <a:r>
              <a:rPr lang="ru-RU" b="1" dirty="0" smtClean="0"/>
              <a:t>Режим пребывания в ОО</a:t>
            </a:r>
          </a:p>
          <a:p>
            <a:r>
              <a:rPr lang="ru-RU" b="1" dirty="0" smtClean="0"/>
              <a:t>Оценка физического, эмоционального, интеллектуального, социального развития ребенка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54880" y="5185186"/>
            <a:ext cx="7100047" cy="1118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Распределение обязанности между специалистами по сопровождению  ребенка с </a:t>
            </a:r>
            <a:r>
              <a:rPr lang="ru-RU" sz="2000" b="1" dirty="0" smtClean="0">
                <a:solidFill>
                  <a:schemeClr val="tx1"/>
                </a:solidFill>
              </a:rPr>
              <a:t>ОВЗ в дорожной </a:t>
            </a:r>
            <a:r>
              <a:rPr lang="ru-RU" sz="2000" b="1" smtClean="0">
                <a:solidFill>
                  <a:schemeClr val="tx1"/>
                </a:solidFill>
              </a:rPr>
              <a:t>карте психолого-педагогического  сопровождения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75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160" y="896071"/>
            <a:ext cx="9601196" cy="63151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Организация ОД для ребенка с ОВЗ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70617"/>
            <a:ext cx="9601196" cy="434609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2000" b="1" dirty="0" smtClean="0"/>
              <a:t>Определение планируемых результатов</a:t>
            </a:r>
          </a:p>
          <a:p>
            <a:pPr>
              <a:lnSpc>
                <a:spcPct val="70000"/>
              </a:lnSpc>
            </a:pPr>
            <a:r>
              <a:rPr lang="ru-RU" sz="2000" b="1" dirty="0" smtClean="0"/>
              <a:t>Определение содержания программ</a:t>
            </a:r>
          </a:p>
          <a:p>
            <a:pPr>
              <a:lnSpc>
                <a:spcPct val="70000"/>
              </a:lnSpc>
            </a:pPr>
            <a:r>
              <a:rPr lang="ru-RU" sz="2000" b="1" dirty="0" smtClean="0"/>
              <a:t>Учебное оборудование</a:t>
            </a:r>
          </a:p>
          <a:p>
            <a:pPr>
              <a:lnSpc>
                <a:spcPct val="70000"/>
              </a:lnSpc>
            </a:pPr>
            <a:r>
              <a:rPr lang="ru-RU" sz="2000" b="1" dirty="0" smtClean="0"/>
              <a:t>Расписание</a:t>
            </a:r>
          </a:p>
          <a:p>
            <a:pPr>
              <a:lnSpc>
                <a:spcPct val="70000"/>
              </a:lnSpc>
            </a:pPr>
            <a:r>
              <a:rPr lang="ru-RU" sz="2000" b="1" dirty="0" smtClean="0"/>
              <a:t>Технологии</a:t>
            </a:r>
          </a:p>
          <a:p>
            <a:pPr>
              <a:lnSpc>
                <a:spcPct val="70000"/>
              </a:lnSpc>
            </a:pPr>
            <a:r>
              <a:rPr lang="ru-RU" sz="2000" b="1" dirty="0" smtClean="0"/>
              <a:t>Расширение образовательного пространства за счет взаимодействия с внешними партнёрами</a:t>
            </a:r>
          </a:p>
          <a:p>
            <a:pPr>
              <a:lnSpc>
                <a:spcPct val="70000"/>
              </a:lnSpc>
            </a:pPr>
            <a:r>
              <a:rPr lang="ru-RU" sz="2000" b="1" dirty="0" smtClean="0"/>
              <a:t>Дополнительное образование и ВД</a:t>
            </a:r>
          </a:p>
          <a:p>
            <a:pPr>
              <a:lnSpc>
                <a:spcPct val="70000"/>
              </a:lnSpc>
            </a:pPr>
            <a:r>
              <a:rPr lang="ru-RU" sz="2000" b="1" dirty="0" smtClean="0"/>
              <a:t>Совместные мероприятия ребенка с ОВЗ и родителей</a:t>
            </a:r>
          </a:p>
          <a:p>
            <a:pPr>
              <a:lnSpc>
                <a:spcPct val="70000"/>
              </a:lnSpc>
            </a:pPr>
            <a:r>
              <a:rPr lang="ru-RU" sz="2000" b="1" dirty="0" smtClean="0"/>
              <a:t>Система мероприятий по включению ребенка в детское </a:t>
            </a:r>
            <a:r>
              <a:rPr lang="ru-RU" sz="2000" b="1" dirty="0" smtClean="0"/>
              <a:t>сообщество</a:t>
            </a:r>
          </a:p>
          <a:p>
            <a:pPr>
              <a:lnSpc>
                <a:spcPct val="70000"/>
              </a:lnSpc>
            </a:pPr>
            <a:r>
              <a:rPr lang="ru-RU" sz="2000" b="1" dirty="0" smtClean="0"/>
              <a:t>Особенности организации ОД</a:t>
            </a:r>
          </a:p>
          <a:p>
            <a:pPr>
              <a:lnSpc>
                <a:spcPct val="70000"/>
              </a:lnSpc>
            </a:pPr>
            <a:r>
              <a:rPr lang="ru-RU" sz="2000" b="1" dirty="0" smtClean="0"/>
              <a:t>Особенности контроля динамики развития ребенка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6414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6939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Характеристики команды специалистов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/>
              <a:t>достоверная информация о продвижении ребенка, динамике его развития, представляемая специалистами и учителями друг другу, активная позиция в формировании запроса;</a:t>
            </a:r>
          </a:p>
          <a:p>
            <a:pPr lvl="0"/>
            <a:r>
              <a:rPr lang="ru-RU" b="1" dirty="0" err="1"/>
              <a:t>скоординированность</a:t>
            </a:r>
            <a:r>
              <a:rPr lang="ru-RU" b="1" dirty="0"/>
              <a:t> и четкая организация действий, как в рабочих, так и в проблемных, критических ситуациях;</a:t>
            </a:r>
          </a:p>
          <a:p>
            <a:pPr lvl="0"/>
            <a:r>
              <a:rPr lang="ru-RU" b="1" dirty="0"/>
              <a:t>привлечение дополнительных методических, материальных и других ресурсов;</a:t>
            </a:r>
          </a:p>
          <a:p>
            <a:pPr lvl="0"/>
            <a:r>
              <a:rPr lang="ru-RU" b="1" dirty="0"/>
              <a:t>участие в широком профессиональном сообществе.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939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Успехов, коллеги!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89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Виды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консультативная,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диагностико</a:t>
            </a:r>
            <a:r>
              <a:rPr lang="ru-RU" b="1" dirty="0" smtClean="0"/>
              <a:t>-аналитическая, </a:t>
            </a:r>
          </a:p>
          <a:p>
            <a:r>
              <a:rPr lang="ru-RU" b="1" dirty="0" smtClean="0"/>
              <a:t>развивающая,</a:t>
            </a:r>
          </a:p>
          <a:p>
            <a:r>
              <a:rPr lang="ru-RU" b="1" dirty="0" smtClean="0"/>
              <a:t> коррекционная,</a:t>
            </a:r>
          </a:p>
          <a:p>
            <a:r>
              <a:rPr lang="ru-RU" b="1" dirty="0" smtClean="0"/>
              <a:t> учебно-воспитательная,</a:t>
            </a:r>
          </a:p>
          <a:p>
            <a:r>
              <a:rPr lang="ru-RU" b="1" dirty="0" smtClean="0"/>
              <a:t> профилактическая, </a:t>
            </a:r>
          </a:p>
          <a:p>
            <a:r>
              <a:rPr lang="ru-RU" b="1" dirty="0" smtClean="0"/>
              <a:t>просветительская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653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55883" cy="134152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Педагог-психолог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25534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/>
              <a:t>устанавливает актуальный уровень когнитивного развития ребенка, определяет зону ближайшего развития;</a:t>
            </a:r>
          </a:p>
          <a:p>
            <a:pPr lvl="0"/>
            <a:r>
              <a:rPr lang="ru-RU" b="1" dirty="0"/>
              <a:t>выявляет особенности эмоционально-волевой сферы, личностные особенности детей, характер взаимодействия со сверстниками, родителями и другими взрослыми;</a:t>
            </a:r>
          </a:p>
          <a:p>
            <a:pPr lvl="0"/>
            <a:r>
              <a:rPr lang="ru-RU" b="1" dirty="0"/>
              <a:t>определяет направление, характер и сроки коррекционно-развивающей работы с ребенком (детьми);</a:t>
            </a:r>
          </a:p>
          <a:p>
            <a:pPr lvl="0"/>
            <a:r>
              <a:rPr lang="ru-RU" b="1" dirty="0"/>
              <a:t>ставит и решает задачи </a:t>
            </a:r>
            <a:r>
              <a:rPr lang="ru-RU" b="1" dirty="0" err="1"/>
              <a:t>гуманизации</a:t>
            </a:r>
            <a:r>
              <a:rPr lang="ru-RU" b="1" dirty="0"/>
              <a:t> социальной микросреды, в которой обучается (или будет обучаться) ребенок;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8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Педагог-психолог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6856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/>
              <a:t>помогает учителю и другим специалистам наладить конструктивное взаимодействие как с родителями ребенка с ОВЗ, так и родителями обучающихся инклюзивного класса;</a:t>
            </a:r>
          </a:p>
          <a:p>
            <a:pPr lvl="0"/>
            <a:r>
              <a:rPr lang="ru-RU" b="1" dirty="0"/>
              <a:t>повышает психологическую компетентность учителей и воспитателей, других специалистов, а также родителей;</a:t>
            </a:r>
          </a:p>
          <a:p>
            <a:pPr lvl="0"/>
            <a:r>
              <a:rPr lang="ru-RU" b="1" dirty="0"/>
              <a:t>проводит консультирование учителей и воспитателей, родителей учащихся; </a:t>
            </a:r>
          </a:p>
          <a:p>
            <a:pPr lvl="0"/>
            <a:r>
              <a:rPr lang="ru-RU" b="1" dirty="0"/>
              <a:t>совместно с координатором по инклюзии и (или) администрацией школы проводит работу по профилактике и преодолению конфликтных ситуаций и т. 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71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Социальный педагог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0988"/>
          </a:xfrm>
        </p:spPr>
        <p:txBody>
          <a:bodyPr>
            <a:normAutofit/>
          </a:bodyPr>
          <a:lstStyle/>
          <a:p>
            <a:r>
              <a:rPr lang="ru-RU" b="1" dirty="0"/>
              <a:t>соблюдением прав любого </a:t>
            </a:r>
            <a:r>
              <a:rPr lang="ru-RU" b="1" dirty="0" smtClean="0"/>
              <a:t>ребенка</a:t>
            </a:r>
          </a:p>
          <a:p>
            <a:r>
              <a:rPr lang="ru-RU" b="1" dirty="0"/>
              <a:t>выявляет потребности ребенка и его семьи в сфере социальной поддержки, определяет направления помощи в адаптации ребенка в </a:t>
            </a:r>
            <a:r>
              <a:rPr lang="ru-RU" b="1" dirty="0" smtClean="0"/>
              <a:t>школе</a:t>
            </a:r>
          </a:p>
          <a:p>
            <a:r>
              <a:rPr lang="ru-RU" b="1" dirty="0"/>
              <a:t>устанавливает взаимодействие </a:t>
            </a:r>
            <a:r>
              <a:rPr lang="ru-RU" b="1" i="1" dirty="0"/>
              <a:t>с</a:t>
            </a:r>
            <a:r>
              <a:rPr lang="ru-RU" b="1" dirty="0"/>
              <a:t> учреждениями — партнерами в области социальной поддержки </a:t>
            </a:r>
            <a:endParaRPr lang="ru-RU" b="1" dirty="0" smtClean="0"/>
          </a:p>
          <a:p>
            <a:r>
              <a:rPr lang="ru-RU" b="1" dirty="0"/>
              <a:t>помощь родителям ребенка с ОВЗ в адаптации в школьном сообществ</a:t>
            </a:r>
          </a:p>
        </p:txBody>
      </p:sp>
    </p:spTree>
    <p:extLst>
      <p:ext uri="{BB962C8B-B14F-4D97-AF65-F5344CB8AC3E}">
        <p14:creationId xmlns:p14="http://schemas.microsoft.com/office/powerpoint/2010/main" val="1883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Учитель-дефектолог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2"/>
            <a:ext cx="9666641" cy="372553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b="1" dirty="0"/>
              <a:t>осуществление коррекционно-развивающей </a:t>
            </a:r>
            <a:r>
              <a:rPr lang="ru-RU" b="1" dirty="0" smtClean="0"/>
              <a:t>работы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b="1" dirty="0" smtClean="0"/>
              <a:t>диагностическое </a:t>
            </a:r>
            <a:r>
              <a:rPr lang="ru-RU" b="1" dirty="0"/>
              <a:t>обследование детей с отклоняющимся </a:t>
            </a:r>
            <a:r>
              <a:rPr lang="ru-RU" b="1" dirty="0" smtClean="0"/>
              <a:t>развитием</a:t>
            </a:r>
          </a:p>
          <a:p>
            <a:pPr lvl="0">
              <a:lnSpc>
                <a:spcPct val="70000"/>
              </a:lnSpc>
            </a:pPr>
            <a:r>
              <a:rPr lang="ru-RU" b="1" dirty="0"/>
              <a:t>уровень умственного развития учащихся; </a:t>
            </a:r>
          </a:p>
          <a:p>
            <a:pPr lvl="0">
              <a:lnSpc>
                <a:spcPct val="70000"/>
              </a:lnSpc>
            </a:pPr>
            <a:r>
              <a:rPr lang="ru-RU" b="1" dirty="0"/>
              <a:t>отношение школьников к учебной работе, характер учебной мотиваций;</a:t>
            </a:r>
          </a:p>
          <a:p>
            <a:pPr lvl="0">
              <a:lnSpc>
                <a:spcPct val="70000"/>
              </a:lnSpc>
            </a:pPr>
            <a:r>
              <a:rPr lang="ru-RU" b="1" dirty="0"/>
              <a:t>обучаемость: восприимчивость школьников к помощи, виды помощи (стимулирующая, направляющая, обучающая), способность переноса на аналогичные задания;</a:t>
            </a:r>
          </a:p>
          <a:p>
            <a:pPr lvl="0">
              <a:lnSpc>
                <a:spcPct val="70000"/>
              </a:lnSpc>
            </a:pPr>
            <a:r>
              <a:rPr lang="ru-RU" b="1" dirty="0"/>
              <a:t>отношение ученика к оценке учителя, </a:t>
            </a:r>
            <a:r>
              <a:rPr lang="ru-RU" b="1" dirty="0" err="1"/>
              <a:t>сформированность</a:t>
            </a:r>
            <a:r>
              <a:rPr lang="ru-RU" b="1" dirty="0"/>
              <a:t> самооценки;</a:t>
            </a:r>
          </a:p>
          <a:p>
            <a:pPr lvl="0">
              <a:lnSpc>
                <a:spcPct val="70000"/>
              </a:lnSpc>
            </a:pPr>
            <a:r>
              <a:rPr lang="ru-RU" b="1" dirty="0"/>
              <a:t>достижения ребенка в учении (уровень и качество </a:t>
            </a:r>
            <a:r>
              <a:rPr lang="ru-RU" b="1" dirty="0" err="1"/>
              <a:t>обученности</a:t>
            </a:r>
            <a:r>
              <a:rPr lang="ru-RU" b="1" dirty="0"/>
              <a:t>) и способы учебной работы;</a:t>
            </a:r>
          </a:p>
          <a:p>
            <a:pPr lvl="0">
              <a:lnSpc>
                <a:spcPct val="70000"/>
              </a:lnSpc>
            </a:pPr>
            <a:r>
              <a:rPr lang="ru-RU" b="1" dirty="0"/>
              <a:t>темп работы, работоспособность.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49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Учитель-дефектолог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957098" cy="365023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определяет объем и содержание коррекционной работы, необходимой данному ребенку, проводит индивидуальные и подгрупповые коррекционные занятия, отслеживает динамику развития детей и степень усвоения учебного материала.</a:t>
            </a:r>
          </a:p>
          <a:p>
            <a:r>
              <a:rPr lang="ru-RU" b="1" dirty="0" smtClean="0"/>
              <a:t>на </a:t>
            </a:r>
            <a:r>
              <a:rPr lang="ru-RU" b="1" dirty="0"/>
              <a:t>коррекционно-развивающих занятиях с ребенком с трудностями обучения дефектолог решает прежде всего коррекционные задачи: развивает мышление, тренирует зрительное и слуховое внимание, память, формирует зрительно-пространственное и временное восприятие, развивает навыки анализа и синтеза, расширяет и активизирует словарный запас ребенка.</a:t>
            </a:r>
          </a:p>
          <a:p>
            <a:r>
              <a:rPr lang="ru-RU" b="1" dirty="0"/>
              <a:t>методическая помощь учителю инклюзивного класса в адаптации содержания, образовательных программ возможностям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4175670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250</TotalTime>
  <Words>1932</Words>
  <Application>Microsoft Office PowerPoint</Application>
  <PresentationFormat>Широкоэкранный</PresentationFormat>
  <Paragraphs>158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Garamond</vt:lpstr>
      <vt:lpstr>Натуральные материалы</vt:lpstr>
      <vt:lpstr>Взаимодействие специалистов при сопровождении детей с ОВЗ</vt:lpstr>
      <vt:lpstr>Характеристики команды специалистов</vt:lpstr>
      <vt:lpstr>Характеристики команды специалистов</vt:lpstr>
      <vt:lpstr>Виды деятельности</vt:lpstr>
      <vt:lpstr>Педагог-психолог </vt:lpstr>
      <vt:lpstr>Педагог-психолог </vt:lpstr>
      <vt:lpstr>Социальный педагог </vt:lpstr>
      <vt:lpstr>Учитель-дефектолог</vt:lpstr>
      <vt:lpstr>Учитель-дефектолог</vt:lpstr>
      <vt:lpstr>Учитель-логопед</vt:lpstr>
      <vt:lpstr>Учитель-логопед</vt:lpstr>
      <vt:lpstr>Тьютор</vt:lpstr>
      <vt:lpstr>Тьютор на уроке</vt:lpstr>
      <vt:lpstr>учитель — тьютор — дефектолог</vt:lpstr>
      <vt:lpstr>Тьютор в процессе социализации ребенка</vt:lpstr>
      <vt:lpstr>Тьютор в процессе социализации ребенка</vt:lpstr>
      <vt:lpstr>Формы совместной работы</vt:lpstr>
      <vt:lpstr>Тьютор - родитель</vt:lpstr>
      <vt:lpstr>Тьютор - родитель - педагог</vt:lpstr>
      <vt:lpstr>Учитель – другие специалисты</vt:lpstr>
      <vt:lpstr>Учитель- координатор — специалисты психолого- медико-педагогического сопровождения инклюзивного класса — родители ребенка с ОВЗ</vt:lpstr>
      <vt:lpstr>Учитель-координатор</vt:lpstr>
      <vt:lpstr>Учитель-координатор – тьютор – родитель ребенка с ОВЗ </vt:lpstr>
      <vt:lpstr>Учитель — педагог- психолог — социальный педагог — тьютор - воспитатели ГПД — педагоги дополнительного образования</vt:lpstr>
      <vt:lpstr>Учитель – учитель-дефектолог – учитель-логопед - тьютор</vt:lpstr>
      <vt:lpstr>Учитель (кл. руководитель) – учителя-предметники - тьютор</vt:lpstr>
      <vt:lpstr>Этапы работы команды</vt:lpstr>
      <vt:lpstr>Система условий обучения ребенка с ОВЗ</vt:lpstr>
      <vt:lpstr>Организация ОД для ребенка с ОВЗ</vt:lpstr>
      <vt:lpstr>Успехов,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специалистов при сопровождении детей с ОВЗ</dc:title>
  <dc:creator>PC-n</dc:creator>
  <cp:lastModifiedBy>PC-n</cp:lastModifiedBy>
  <cp:revision>15</cp:revision>
  <dcterms:created xsi:type="dcterms:W3CDTF">2017-02-16T08:45:56Z</dcterms:created>
  <dcterms:modified xsi:type="dcterms:W3CDTF">2017-02-20T09:01:03Z</dcterms:modified>
</cp:coreProperties>
</file>